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5" r:id="rId5"/>
    <p:sldId id="266" r:id="rId6"/>
    <p:sldId id="279" r:id="rId7"/>
    <p:sldId id="270" r:id="rId8"/>
    <p:sldId id="280" r:id="rId9"/>
    <p:sldId id="267" r:id="rId10"/>
    <p:sldId id="281" r:id="rId11"/>
    <p:sldId id="282" r:id="rId12"/>
    <p:sldId id="269" r:id="rId13"/>
    <p:sldId id="283" r:id="rId14"/>
    <p:sldId id="260" r:id="rId15"/>
    <p:sldId id="285" r:id="rId16"/>
    <p:sldId id="273" r:id="rId17"/>
    <p:sldId id="288" r:id="rId18"/>
    <p:sldId id="289" r:id="rId19"/>
    <p:sldId id="271" r:id="rId20"/>
    <p:sldId id="286" r:id="rId21"/>
    <p:sldId id="287" r:id="rId22"/>
    <p:sldId id="272" r:id="rId23"/>
    <p:sldId id="274" r:id="rId24"/>
    <p:sldId id="291" r:id="rId25"/>
    <p:sldId id="292" r:id="rId26"/>
    <p:sldId id="290" r:id="rId27"/>
    <p:sldId id="275" r:id="rId28"/>
    <p:sldId id="293" r:id="rId29"/>
    <p:sldId id="294" r:id="rId30"/>
    <p:sldId id="295" r:id="rId31"/>
    <p:sldId id="296" r:id="rId32"/>
    <p:sldId id="297" r:id="rId33"/>
    <p:sldId id="261" r:id="rId34"/>
    <p:sldId id="276" r:id="rId35"/>
    <p:sldId id="300" r:id="rId36"/>
    <p:sldId id="298" r:id="rId37"/>
    <p:sldId id="301" r:id="rId38"/>
    <p:sldId id="302" r:id="rId39"/>
    <p:sldId id="303" r:id="rId40"/>
    <p:sldId id="304" r:id="rId41"/>
    <p:sldId id="277" r:id="rId42"/>
    <p:sldId id="263" r:id="rId43"/>
    <p:sldId id="305" r:id="rId44"/>
    <p:sldId id="278" r:id="rId45"/>
    <p:sldId id="268" r:id="rId46"/>
    <p:sldId id="26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E8A046-E5C6-4FB5-8427-94758668864D}">
          <p14:sldIdLst>
            <p14:sldId id="256"/>
            <p14:sldId id="257"/>
            <p14:sldId id="258"/>
            <p14:sldId id="265"/>
            <p14:sldId id="266"/>
            <p14:sldId id="279"/>
            <p14:sldId id="270"/>
            <p14:sldId id="280"/>
            <p14:sldId id="267"/>
            <p14:sldId id="281"/>
            <p14:sldId id="282"/>
            <p14:sldId id="269"/>
            <p14:sldId id="283"/>
            <p14:sldId id="260"/>
            <p14:sldId id="285"/>
            <p14:sldId id="273"/>
            <p14:sldId id="288"/>
            <p14:sldId id="289"/>
            <p14:sldId id="271"/>
            <p14:sldId id="286"/>
            <p14:sldId id="287"/>
            <p14:sldId id="272"/>
            <p14:sldId id="274"/>
            <p14:sldId id="291"/>
            <p14:sldId id="292"/>
            <p14:sldId id="290"/>
            <p14:sldId id="275"/>
            <p14:sldId id="293"/>
            <p14:sldId id="294"/>
            <p14:sldId id="295"/>
            <p14:sldId id="296"/>
            <p14:sldId id="297"/>
            <p14:sldId id="261"/>
            <p14:sldId id="276"/>
            <p14:sldId id="300"/>
            <p14:sldId id="298"/>
            <p14:sldId id="301"/>
            <p14:sldId id="302"/>
            <p14:sldId id="303"/>
            <p14:sldId id="304"/>
            <p14:sldId id="277"/>
            <p14:sldId id="263"/>
            <p14:sldId id="305"/>
            <p14:sldId id="278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urii Okhmat" initials="IO" lastIdx="1" clrIdx="0">
    <p:extLst>
      <p:ext uri="{19B8F6BF-5375-455C-9EA6-DF929625EA0E}">
        <p15:presenceInfo xmlns:p15="http://schemas.microsoft.com/office/powerpoint/2012/main" userId="c21712a0d4d304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82446" autoAdjust="0"/>
  </p:normalViewPr>
  <p:slideViewPr>
    <p:cSldViewPr snapToGrid="0">
      <p:cViewPr>
        <p:scale>
          <a:sx n="87" d="100"/>
          <a:sy n="87" d="100"/>
        </p:scale>
        <p:origin x="40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4-08T07:45:38.792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CF16D-655F-4161-925B-12A7DC562FF5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26E0C-C08E-4CB1-9132-8EF4396AD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APKTool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Power profile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26E0C-C08E-4CB1-9132-8EF4396AD3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>
                <a:effectLst/>
              </a:rPr>
              <a:t>LaterLearnedTripViewHolder</a:t>
            </a:r>
            <a:r>
              <a:rPr lang="en-US" b="0" dirty="0" smtClean="0">
                <a:effectLst/>
              </a:rPr>
              <a:t>::</a:t>
            </a:r>
            <a:r>
              <a:rPr lang="en-US" b="0" dirty="0" err="1" smtClean="0">
                <a:effectLst/>
              </a:rPr>
              <a:t>setModel</a:t>
            </a:r>
            <a:endParaRPr lang="en-US" b="0" dirty="0" smtClean="0">
              <a:effectLst/>
            </a:endParaRPr>
          </a:p>
          <a:p>
            <a:r>
              <a:rPr lang="en-US" b="1" dirty="0" err="1" smtClean="0">
                <a:effectLst/>
              </a:rPr>
              <a:t>TripWaypointListView</a:t>
            </a:r>
            <a:r>
              <a:rPr lang="en-US" b="1" dirty="0" smtClean="0">
                <a:effectLst/>
              </a:rPr>
              <a:t>::</a:t>
            </a:r>
            <a:r>
              <a:rPr lang="en-US" b="1" dirty="0" err="1" smtClean="0">
                <a:effectLst/>
              </a:rPr>
              <a:t>setItineraryEntry</a:t>
            </a:r>
            <a:r>
              <a:rPr lang="en-US" b="1" dirty="0" smtClean="0">
                <a:effectLst/>
              </a:rPr>
              <a:t> (</a:t>
            </a:r>
            <a:r>
              <a:rPr lang="en-US" b="1" dirty="0" err="1" smtClean="0">
                <a:effectLst/>
              </a:rPr>
              <a:t>lc</a:t>
            </a:r>
            <a:r>
              <a:rPr lang="en-US" b="1" dirty="0" smtClean="0">
                <a:effectLst/>
              </a:rPr>
              <a:t>: 237)</a:t>
            </a:r>
          </a:p>
          <a:p>
            <a:r>
              <a:rPr lang="en-US" b="1" dirty="0" err="1" smtClean="0">
                <a:effectLst/>
              </a:rPr>
              <a:t>ItineraryEntry</a:t>
            </a:r>
            <a:r>
              <a:rPr lang="en-US" b="1" dirty="0" smtClean="0">
                <a:effectLst/>
              </a:rPr>
              <a:t>::</a:t>
            </a:r>
            <a:r>
              <a:rPr lang="en-US" b="1" dirty="0" err="1" smtClean="0">
                <a:effectLst/>
              </a:rPr>
              <a:t>getTrip</a:t>
            </a:r>
            <a:endParaRPr lang="en-US" b="1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26E0C-C08E-4CB1-9132-8EF4396AD3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4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onearena.com/news/Survey-shows-battery-life-to-be-the-single-main-gripe-of-todays-mobile-phone-user_id49818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gizmodo.com/5992917/battery-life-is-the-only-spec-that-matt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ytm.com/blog/daily-survey-results/smartphone-battery-survey/" TargetMode="External"/><Relationship Id="rId5" Type="http://schemas.openxmlformats.org/officeDocument/2006/relationships/hyperlink" Target="http://tech.firstpost.com/news-analysis/longer-battery-life-is-most-important-feature-for-smartphone-users-finds-survey-224244.html" TargetMode="External"/><Relationship Id="rId4" Type="http://schemas.openxmlformats.org/officeDocument/2006/relationships/hyperlink" Target="http://bgr.com/2014/05/21/best-smartphone-battery-life-2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egreed.com/paths?path=android-performance&amp;id=5193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battery-historian" TargetMode="External"/><Relationship Id="rId2" Type="http://schemas.openxmlformats.org/officeDocument/2006/relationships/hyperlink" Target="http://ibotpeaches.github.io/Apktoo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tt.com/application-resource-optimizer" TargetMode="External"/><Relationship Id="rId5" Type="http://schemas.openxmlformats.org/officeDocument/2006/relationships/hyperlink" Target="https://github.com/square/leakcanary" TargetMode="External"/><Relationship Id="rId4" Type="http://schemas.openxmlformats.org/officeDocument/2006/relationships/hyperlink" Target="http://www.eclipse.org/mat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devices/tech/pow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.android.com/devices/tech/power/batterystat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 performance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0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2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11139193" cy="123588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Doze and App Standby</a:t>
            </a:r>
          </a:p>
          <a:p>
            <a:pPr lvl="1"/>
            <a:r>
              <a:rPr lang="en-US" dirty="0"/>
              <a:t>http://developer.android.com/training/monitoring-device-state/doze-standby.html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http://developer.android.com/images/training/do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21689"/>
            <a:ext cx="7168669" cy="288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46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11139193" cy="39712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Doze and App Standby</a:t>
            </a:r>
            <a:r>
              <a:rPr lang="en-US" dirty="0"/>
              <a:t> </a:t>
            </a:r>
            <a:r>
              <a:rPr lang="en-US" dirty="0" smtClean="0"/>
              <a:t>– ADB commands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Doze mode:</a:t>
            </a:r>
          </a:p>
          <a:p>
            <a:pPr lvl="2"/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shell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dumpsys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battery unplug</a:t>
            </a:r>
          </a:p>
          <a:p>
            <a:pPr lvl="2"/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shell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dumpsys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deviceidle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step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Enter </a:t>
            </a:r>
            <a:r>
              <a:rPr lang="en-US" dirty="0" err="1" smtClean="0">
                <a:solidFill>
                  <a:schemeClr val="tx1"/>
                </a:solidFill>
              </a:rPr>
              <a:t>AppStandby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2"/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shell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dumpsys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battery unplug</a:t>
            </a:r>
          </a:p>
          <a:p>
            <a:pPr lvl="2"/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shell am set-inactive &lt;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packageName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&gt; true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Exit </a:t>
            </a:r>
            <a:r>
              <a:rPr lang="en-US" dirty="0" err="1" smtClean="0">
                <a:solidFill>
                  <a:schemeClr val="tx1"/>
                </a:solidFill>
              </a:rPr>
              <a:t>AppStandby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2"/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shell am set-inactive &lt;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packageName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&gt; false</a:t>
            </a:r>
          </a:p>
          <a:p>
            <a:pPr lvl="2"/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shell am get-inactive &lt;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packageName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&gt;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16 </a:t>
            </a:r>
            <a:r>
              <a:rPr lang="en-US" dirty="0" err="1" smtClean="0">
                <a:solidFill>
                  <a:schemeClr val="tx1"/>
                </a:solidFill>
              </a:rPr>
              <a:t>ms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Jank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Where to look first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Overdraw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View complexity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GPU rendering / </a:t>
            </a:r>
            <a:r>
              <a:rPr lang="en-US" dirty="0" err="1" smtClean="0">
                <a:solidFill>
                  <a:schemeClr val="tx1"/>
                </a:solidFill>
              </a:rPr>
              <a:t>Systrace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Traceview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Blocking UI threads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104730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16 </a:t>
            </a:r>
            <a:r>
              <a:rPr lang="en-US" dirty="0" err="1" smtClean="0">
                <a:solidFill>
                  <a:schemeClr val="tx1"/>
                </a:solidFill>
              </a:rPr>
              <a:t>ms</a:t>
            </a:r>
            <a:r>
              <a:rPr lang="en-US" dirty="0" smtClean="0">
                <a:solidFill>
                  <a:schemeClr val="tx1"/>
                </a:solidFill>
              </a:rPr>
              <a:t> = 60 fps</a:t>
            </a:r>
          </a:p>
          <a:p>
            <a:endParaRPr lang="en-US" dirty="0"/>
          </a:p>
        </p:txBody>
      </p:sp>
      <p:pic>
        <p:nvPicPr>
          <p:cNvPr id="6146" name="Picture 2" descr="https://cdn-images-1.medium.com/max/800/0*9xt8G6eJX89wmbw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733107"/>
            <a:ext cx="7736774" cy="286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64327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Profile GPU rendering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150" y="228601"/>
            <a:ext cx="3591478" cy="638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24" y="228601"/>
            <a:ext cx="3108694" cy="354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64327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Profile GPU rendering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61" y="222298"/>
            <a:ext cx="3601005" cy="6401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551" y="222298"/>
            <a:ext cx="3601005" cy="6401786"/>
          </a:xfrm>
          <a:prstGeom prst="rect">
            <a:avLst/>
          </a:prstGeom>
        </p:spPr>
      </p:pic>
      <p:pic>
        <p:nvPicPr>
          <p:cNvPr id="7" name="profile_gpu_constant_upd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952" y="1424762"/>
            <a:ext cx="2691366" cy="47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321"/>
            <a:ext cx="12185764" cy="52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5651499"/>
            <a:ext cx="8534400" cy="685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Overdraw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59487"/>
            <a:ext cx="2559788" cy="4550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54" y="737497"/>
            <a:ext cx="38290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9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Why performance matters?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Battery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UI / Rendering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Memory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Network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 &amp; A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4212" y="5651499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Overdraw - </a:t>
            </a:r>
            <a:r>
              <a:rPr lang="en-US" dirty="0" smtClean="0">
                <a:solidFill>
                  <a:srgbClr val="FF0000"/>
                </a:solidFill>
              </a:rPr>
              <a:t>BAD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94" y="338601"/>
            <a:ext cx="3374268" cy="5998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272" y="338601"/>
            <a:ext cx="3374268" cy="59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4212" y="5651499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Overdraw - </a:t>
            </a:r>
            <a:r>
              <a:rPr lang="en-US" dirty="0" smtClean="0">
                <a:solidFill>
                  <a:srgbClr val="92D050"/>
                </a:solidFill>
              </a:rPr>
              <a:t>GOOD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36" y="373578"/>
            <a:ext cx="3354593" cy="5963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82" y="373578"/>
            <a:ext cx="3354593" cy="596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2888328" cy="200423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Hierarchy viewer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ViewServer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94" name="Picture 2" descr="http://blog.udinic.com/assets/media/images/speed-up-your-app/hierview-col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44" y="181267"/>
            <a:ext cx="8032308" cy="457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1"/>
            <a:ext cx="2005825" cy="536944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Systrace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41" y="85061"/>
            <a:ext cx="5553342" cy="66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3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548"/>
            <a:ext cx="12209800" cy="57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73"/>
            <a:ext cx="12243165" cy="56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1"/>
            <a:ext cx="6306792" cy="53694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Systrace</a:t>
            </a:r>
            <a:r>
              <a:rPr lang="en-US" dirty="0" smtClean="0">
                <a:solidFill>
                  <a:schemeClr val="tx1"/>
                </a:solidFill>
              </a:rPr>
              <a:t> 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458382"/>
            <a:ext cx="86201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Trace View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Strict Mode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Logging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90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1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performance matters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Users leave apps for two reasons — either the quality of </a:t>
            </a:r>
            <a:r>
              <a:rPr lang="en-US" dirty="0">
                <a:solidFill>
                  <a:schemeClr val="accent6"/>
                </a:solidFill>
              </a:rPr>
              <a:t>content is not very good</a:t>
            </a:r>
            <a:r>
              <a:rPr lang="en-US" dirty="0">
                <a:solidFill>
                  <a:schemeClr val="tx1"/>
                </a:solidFill>
              </a:rPr>
              <a:t>, or the app </a:t>
            </a:r>
            <a:r>
              <a:rPr lang="en-US" dirty="0">
                <a:solidFill>
                  <a:schemeClr val="accent6"/>
                </a:solidFill>
              </a:rPr>
              <a:t>performance is too slow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Measure first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Project Butter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Project Svelte</a:t>
            </a:r>
          </a:p>
        </p:txBody>
      </p:sp>
    </p:spTree>
    <p:extLst>
      <p:ext uri="{BB962C8B-B14F-4D97-AF65-F5344CB8AC3E}">
        <p14:creationId xmlns:p14="http://schemas.microsoft.com/office/powerpoint/2010/main" val="41841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5510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93" y="1049308"/>
            <a:ext cx="5724525" cy="2647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293" y="515389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Studio method tracing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040" cy="65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allocation and garbage collection in </a:t>
            </a:r>
            <a:r>
              <a:rPr lang="en-US" dirty="0" err="1" smtClean="0"/>
              <a:t>Dalvik</a:t>
            </a:r>
            <a:r>
              <a:rPr lang="en-US" dirty="0" smtClean="0"/>
              <a:t> and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502920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adb</a:t>
            </a:r>
            <a:r>
              <a:rPr lang="en-US" dirty="0" smtClean="0">
                <a:solidFill>
                  <a:schemeClr val="tx1"/>
                </a:solidFill>
              </a:rPr>
              <a:t> shell </a:t>
            </a:r>
            <a:r>
              <a:rPr lang="en-US" dirty="0" err="1" smtClean="0">
                <a:solidFill>
                  <a:schemeClr val="tx1"/>
                </a:solidFill>
              </a:rPr>
              <a:t>dumpsys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meminfo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96785"/>
            <a:ext cx="6324832" cy="33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1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50292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Android Studio Memory Monitor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890424"/>
            <a:ext cx="10696660" cy="24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509"/>
            <a:ext cx="12165744" cy="61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" y="1421478"/>
            <a:ext cx="12185612" cy="39068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825" y="681644"/>
            <a:ext cx="470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Android Studio – Allocation Tracker </a:t>
            </a:r>
            <a:r>
              <a:rPr lang="en-US" dirty="0" smtClean="0"/>
              <a:t>(size)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" y="1338348"/>
            <a:ext cx="12156343" cy="4555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24" y="56526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Studio – Allocation Tracker (count)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588"/>
            <a:ext cx="12183062" cy="5586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" y="340822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Studio – Memory 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2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784" y="324293"/>
            <a:ext cx="8534400" cy="451352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Battery life – most important feature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Surveys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2"/>
              </a:rPr>
              <a:t>Battery Life Is the Only Spec That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hlinkClick r:id="rId2"/>
              </a:rPr>
              <a:t>Matters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3"/>
              </a:rPr>
              <a:t>Survey shows battery life to be the single main gripe of today's mobile phone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hlinkClick r:id="rId3"/>
              </a:rPr>
              <a:t>user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4"/>
              </a:rPr>
              <a:t>The smartphone spec that matters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hlinkClick r:id="rId4"/>
              </a:rPr>
              <a:t>most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5"/>
              </a:rPr>
              <a:t>Long battery life is most important feature for smartphone users, finds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hlinkClick r:id="rId5"/>
              </a:rPr>
              <a:t>survey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6"/>
              </a:rPr>
              <a:t>Smartphone Battery Survey: Battery Life Considered Important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2" descr="https://lh3.ggpht.com/ecN-e7hVZWuZHs5OAyqAjg2iR2gCCWdWT-OKrcdNDEYX_K5xNsNircA_i6sZTY2VOkU=w3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84" y="32429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064" y="169891"/>
            <a:ext cx="4958612" cy="4693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8" y="169891"/>
            <a:ext cx="6048375" cy="2228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8" y="2486630"/>
            <a:ext cx="63436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0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Profiling memory use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Heap dumps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Android Studio Heap Viewer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Android Studio Allocation Tracker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MAT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LeakCanary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Profiling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Optimizing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Grouping connections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Optimizing resources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Connection management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Slow network </a:t>
            </a:r>
            <a:r>
              <a:rPr lang="en-US" dirty="0" smtClean="0">
                <a:solidFill>
                  <a:schemeClr val="tx1"/>
                </a:solidFill>
              </a:rPr>
              <a:t>testing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8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5177" cy="660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110386"/>
            <a:ext cx="6638304" cy="360791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degreed.com/paths?path=android-performance&amp;id=51939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Degre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1" y="685800"/>
            <a:ext cx="2314575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470" y="166420"/>
            <a:ext cx="4143449" cy="65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83" y="1197864"/>
            <a:ext cx="11159097" cy="4251960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APKTool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http://ibotpeaches.github.io/Apktool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Battery Historian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github.com/google/battery-historian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MAT</a:t>
            </a:r>
          </a:p>
          <a:p>
            <a:r>
              <a:rPr lang="en-US" dirty="0">
                <a:hlinkClick r:id="rId4"/>
              </a:rPr>
              <a:t>http://www.eclipse.org/mat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LeakCanary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github.com/square/leakcanary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AT&amp;T Resource Optimizer</a:t>
            </a: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developer.att.com/application-resource-optimizer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7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Thanks!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5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4212" y="685800"/>
            <a:ext cx="5652793" cy="326951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Power profile</a:t>
            </a:r>
          </a:p>
          <a:p>
            <a:r>
              <a:rPr lang="en-US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source.android.com/devices/tech/power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685800"/>
            <a:ext cx="1940049" cy="344897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14" y="685800"/>
            <a:ext cx="1940049" cy="34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6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ADB</a:t>
            </a:r>
          </a:p>
          <a:p>
            <a:r>
              <a:rPr lang="en-US" dirty="0" err="1" smtClean="0"/>
              <a:t>adb</a:t>
            </a:r>
            <a:r>
              <a:rPr lang="en-US" dirty="0" smtClean="0"/>
              <a:t> shell </a:t>
            </a:r>
            <a:r>
              <a:rPr lang="en-US" dirty="0" err="1" smtClean="0"/>
              <a:t>dumpsys</a:t>
            </a:r>
            <a:r>
              <a:rPr lang="en-US" dirty="0" smtClean="0"/>
              <a:t> </a:t>
            </a:r>
            <a:r>
              <a:rPr lang="en-US" dirty="0" err="1" smtClean="0"/>
              <a:t>batterystats</a:t>
            </a:r>
            <a:r>
              <a:rPr lang="en-US" dirty="0" smtClean="0"/>
              <a:t> &lt;package-name&gt;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source.android.com/devices/tech/power/batterystats.html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43060" cy="68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Project Volta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Bug report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Battery Historian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ADB commands</a:t>
            </a:r>
          </a:p>
          <a:p>
            <a:pPr lvl="1"/>
            <a:r>
              <a:rPr lang="en-US" dirty="0" err="1"/>
              <a:t>adb</a:t>
            </a:r>
            <a:r>
              <a:rPr lang="en-US" dirty="0"/>
              <a:t> </a:t>
            </a:r>
            <a:r>
              <a:rPr lang="en-US" dirty="0" err="1"/>
              <a:t>bugreport</a:t>
            </a:r>
            <a:endParaRPr lang="en-US" dirty="0"/>
          </a:p>
          <a:p>
            <a:pPr lvl="1"/>
            <a:r>
              <a:rPr lang="en-US" dirty="0" err="1"/>
              <a:t>adb</a:t>
            </a:r>
            <a:r>
              <a:rPr lang="en-US" dirty="0"/>
              <a:t> shell </a:t>
            </a:r>
            <a:r>
              <a:rPr lang="en-US" dirty="0" err="1"/>
              <a:t>dumpsys</a:t>
            </a:r>
            <a:r>
              <a:rPr lang="en-US" dirty="0"/>
              <a:t> </a:t>
            </a:r>
            <a:r>
              <a:rPr lang="en-US" dirty="0" err="1"/>
              <a:t>batterystats</a:t>
            </a:r>
            <a:r>
              <a:rPr lang="en-US" dirty="0"/>
              <a:t> --reset</a:t>
            </a:r>
          </a:p>
          <a:p>
            <a:pPr lvl="1"/>
            <a:r>
              <a:rPr lang="en-US" dirty="0" err="1"/>
              <a:t>adb</a:t>
            </a:r>
            <a:r>
              <a:rPr lang="en-US" dirty="0"/>
              <a:t> shell </a:t>
            </a:r>
            <a:r>
              <a:rPr lang="en-US" dirty="0" err="1"/>
              <a:t>dumpsys</a:t>
            </a:r>
            <a:r>
              <a:rPr lang="en-US" dirty="0"/>
              <a:t> </a:t>
            </a:r>
            <a:r>
              <a:rPr lang="en-US" dirty="0" err="1"/>
              <a:t>batterystats</a:t>
            </a:r>
            <a:r>
              <a:rPr lang="en-US" dirty="0"/>
              <a:t> --enable full-wake-history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255574"/>
            <a:ext cx="2380364" cy="42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5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1564</TotalTime>
  <Words>395</Words>
  <Application>Microsoft Office PowerPoint</Application>
  <PresentationFormat>Widescreen</PresentationFormat>
  <Paragraphs>133</Paragraphs>
  <Slides>46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Calibri</vt:lpstr>
      <vt:lpstr>Century Gothic</vt:lpstr>
      <vt:lpstr>Wingdings 3</vt:lpstr>
      <vt:lpstr>Slice</vt:lpstr>
      <vt:lpstr>Android performance</vt:lpstr>
      <vt:lpstr>Agenda</vt:lpstr>
      <vt:lpstr>Why performance matters?</vt:lpstr>
      <vt:lpstr>Battery PERFORMANCE</vt:lpstr>
      <vt:lpstr>Battery PERFORMANCE</vt:lpstr>
      <vt:lpstr>PowerPoint Presentation</vt:lpstr>
      <vt:lpstr>Battery PERFORMANCE</vt:lpstr>
      <vt:lpstr>PowerPoint Presentation</vt:lpstr>
      <vt:lpstr>Battery PERFORMANCE</vt:lpstr>
      <vt:lpstr>PowerPoint Presentation</vt:lpstr>
      <vt:lpstr>PowerPoint Presentation</vt:lpstr>
      <vt:lpstr>Battery PERFORMANCE</vt:lpstr>
      <vt:lpstr>Battery PERFORMANCE</vt:lpstr>
      <vt:lpstr>UI Performance</vt:lpstr>
      <vt:lpstr>UI Performance</vt:lpstr>
      <vt:lpstr>UI Performance</vt:lpstr>
      <vt:lpstr>PowerPoint Presentation</vt:lpstr>
      <vt:lpstr>PowerPoint Presentation</vt:lpstr>
      <vt:lpstr>UI Performance</vt:lpstr>
      <vt:lpstr>PowerPoint Presentation</vt:lpstr>
      <vt:lpstr>PowerPoint Presentation</vt:lpstr>
      <vt:lpstr>UI Performance</vt:lpstr>
      <vt:lpstr>UI Performance</vt:lpstr>
      <vt:lpstr>PowerPoint Presentation</vt:lpstr>
      <vt:lpstr>PowerPoint Presentation</vt:lpstr>
      <vt:lpstr>UI Performance</vt:lpstr>
      <vt:lpstr>UI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performance</vt:lpstr>
      <vt:lpstr>Memory performance</vt:lpstr>
      <vt:lpstr>Memory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performance</vt:lpstr>
      <vt:lpstr>NETWORK PERFORMANCE</vt:lpstr>
      <vt:lpstr>PowerPoint Presentation</vt:lpstr>
      <vt:lpstr>degreed</vt:lpstr>
      <vt:lpstr>Resources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performance</dc:title>
  <dc:creator>Iurii Okhmat</dc:creator>
  <cp:lastModifiedBy>Iurii Okhmat</cp:lastModifiedBy>
  <cp:revision>58</cp:revision>
  <dcterms:created xsi:type="dcterms:W3CDTF">2016-04-08T13:51:53Z</dcterms:created>
  <dcterms:modified xsi:type="dcterms:W3CDTF">2016-04-18T14:53:42Z</dcterms:modified>
</cp:coreProperties>
</file>